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87" r:id="rId4"/>
    <p:sldId id="289" r:id="rId5"/>
    <p:sldId id="277" r:id="rId6"/>
    <p:sldId id="275" r:id="rId7"/>
    <p:sldId id="257" r:id="rId8"/>
    <p:sldId id="274" r:id="rId9"/>
    <p:sldId id="259" r:id="rId10"/>
    <p:sldId id="291" r:id="rId11"/>
    <p:sldId id="292" r:id="rId12"/>
    <p:sldId id="293" r:id="rId13"/>
    <p:sldId id="294" r:id="rId14"/>
    <p:sldId id="295" r:id="rId15"/>
    <p:sldId id="296" r:id="rId16"/>
    <p:sldId id="298" r:id="rId17"/>
    <p:sldId id="256" r:id="rId18"/>
    <p:sldId id="260" r:id="rId19"/>
    <p:sldId id="261" r:id="rId20"/>
    <p:sldId id="262" r:id="rId21"/>
    <p:sldId id="263" r:id="rId22"/>
    <p:sldId id="264" r:id="rId23"/>
    <p:sldId id="266" r:id="rId24"/>
    <p:sldId id="267" r:id="rId25"/>
    <p:sldId id="268" r:id="rId26"/>
    <p:sldId id="269" r:id="rId27"/>
    <p:sldId id="270" r:id="rId28"/>
    <p:sldId id="265" r:id="rId29"/>
    <p:sldId id="271" r:id="rId30"/>
    <p:sldId id="272" r:id="rId31"/>
    <p:sldId id="273" r:id="rId32"/>
    <p:sldId id="281" r:id="rId33"/>
    <p:sldId id="283" r:id="rId34"/>
    <p:sldId id="284" r:id="rId35"/>
    <p:sldId id="286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EA26B6-0C1C-45CB-A4B2-DDCAD99DF03E}" type="datetimeFigureOut">
              <a:rPr lang="it-IT" smtClean="0"/>
              <a:pPr/>
              <a:t>27/09/21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9B72D8-5B34-44BF-A462-39F702204434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it-IT" sz="3600" i="1" dirty="0"/>
              <a:t>Presentazione del Progetto </a:t>
            </a:r>
            <a:r>
              <a:rPr lang="it-IT" sz="3600" dirty="0"/>
              <a:t> </a:t>
            </a:r>
            <a:r>
              <a:rPr lang="it-IT" sz="3600" dirty="0" err="1"/>
              <a:t>ERASMUS+</a:t>
            </a:r>
            <a:r>
              <a:rPr lang="it-IT" sz="3600" dirty="0"/>
              <a:t> </a:t>
            </a:r>
            <a:r>
              <a:rPr lang="it-IT" sz="3600" b="1" i="1" dirty="0"/>
              <a:t>KA1 </a:t>
            </a:r>
            <a:endParaRPr lang="it-IT" sz="3600" i="1" dirty="0"/>
          </a:p>
        </p:txBody>
      </p:sp>
      <p:pic>
        <p:nvPicPr>
          <p:cNvPr id="1026" name="Picture 2" descr="C:\Users\user\Desktop\RELAZIONI PER IL COLLEGIO 28.06.2019\RELAZIONE ERASMUS\foto erasmus\1 BISreferenti Erasm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643050"/>
            <a:ext cx="6637459" cy="4984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it-IT" dirty="0"/>
              <a:t>Chi decide di continuare gli studi, a 16 anni, può scegliere tra due percorsi di formazione superiore di 3 anni: il liceo (</a:t>
            </a:r>
            <a:r>
              <a:rPr lang="it-IT" dirty="0" err="1"/>
              <a:t>General</a:t>
            </a:r>
            <a:r>
              <a:rPr lang="it-IT" dirty="0"/>
              <a:t> upper 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school</a:t>
            </a:r>
            <a:r>
              <a:rPr lang="it-IT" dirty="0"/>
              <a:t>), che prepara agli studi accademici, e la scuola professionale (</a:t>
            </a:r>
            <a:r>
              <a:rPr lang="it-IT" dirty="0" err="1"/>
              <a:t>Vocational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 and Training – VET), che offre delle competenze in un certo mestiere e dà la </a:t>
            </a:r>
            <a:r>
              <a:rPr lang="it-IT" dirty="0" err="1"/>
              <a:t>possi-</a:t>
            </a:r>
            <a:r>
              <a:rPr lang="it-IT" dirty="0"/>
              <a:t> </a:t>
            </a:r>
            <a:r>
              <a:rPr lang="it-IT" dirty="0" err="1"/>
              <a:t>bilità</a:t>
            </a:r>
            <a:r>
              <a:rPr lang="it-IT" dirty="0"/>
              <a:t> di continuare con la scuola universitaria professionale (</a:t>
            </a:r>
            <a:r>
              <a:rPr lang="it-IT" dirty="0" err="1"/>
              <a:t>Universities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Applied</a:t>
            </a:r>
            <a:r>
              <a:rPr lang="it-IT" dirty="0"/>
              <a:t> </a:t>
            </a:r>
            <a:r>
              <a:rPr lang="it-IT" dirty="0" err="1"/>
              <a:t>Sciences</a:t>
            </a:r>
            <a:r>
              <a:rPr lang="it-IT" dirty="0"/>
              <a:t>)</a:t>
            </a:r>
          </a:p>
          <a:p>
            <a:pPr lvl="0"/>
            <a:r>
              <a:rPr lang="it-IT" dirty="0"/>
              <a:t>Ė prevista la possibilità di passare da un percorso all’altro.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428604"/>
            <a:ext cx="3214710" cy="62151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dirty="0"/>
              <a:t>Con la riforma del 2016, la formazione è rivolta sia a giovani che ad adulti (anche immigrati) che vogliono seguire un percorso formativo personalizzato, che li porti ad acquisire una</a:t>
            </a:r>
          </a:p>
          <a:p>
            <a:pPr>
              <a:buNone/>
            </a:pPr>
            <a:r>
              <a:rPr lang="it-IT" dirty="0"/>
              <a:t>     certificazione utile all’inserimento nel mondo del lavoro</a:t>
            </a:r>
          </a:p>
          <a:p>
            <a:pPr lvl="0"/>
            <a:r>
              <a:rPr lang="it-IT" dirty="0"/>
              <a:t>Sono previsti periodi di attività lavorativa in azienda a partire dal secondo anno</a:t>
            </a:r>
          </a:p>
          <a:p>
            <a:pPr lvl="0"/>
            <a:r>
              <a:rPr lang="it-IT" dirty="0"/>
              <a:t>Durante il terzo anno generalmente il percorso formativo è svolto interamente in azienda</a:t>
            </a:r>
          </a:p>
          <a:p>
            <a:endParaRPr lang="it-IT" dirty="0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357554" y="714356"/>
            <a:ext cx="5786447" cy="5715040"/>
            <a:chOff x="10560" y="1994"/>
            <a:chExt cx="6905" cy="574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0" y="1994"/>
              <a:ext cx="6905" cy="5744"/>
            </a:xfrm>
            <a:prstGeom prst="rect">
              <a:avLst/>
            </a:prstGeom>
            <a:noFill/>
          </p:spPr>
        </p:pic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13610" y="5215"/>
              <a:ext cx="3005" cy="1083"/>
            </a:xfrm>
            <a:custGeom>
              <a:avLst/>
              <a:gdLst/>
              <a:ahLst/>
              <a:cxnLst>
                <a:cxn ang="0">
                  <a:pos x="15" y="465"/>
                </a:cxn>
                <a:cxn ang="0">
                  <a:pos x="129" y="322"/>
                </a:cxn>
                <a:cxn ang="0">
                  <a:pos x="278" y="228"/>
                </a:cxn>
                <a:cxn ang="0">
                  <a:pos x="406" y="172"/>
                </a:cxn>
                <a:cxn ang="0">
                  <a:pos x="552" y="122"/>
                </a:cxn>
                <a:cxn ang="0">
                  <a:pos x="716" y="80"/>
                </a:cxn>
                <a:cxn ang="0">
                  <a:pos x="895" y="46"/>
                </a:cxn>
                <a:cxn ang="0">
                  <a:pos x="1087" y="21"/>
                </a:cxn>
                <a:cxn ang="0">
                  <a:pos x="1290" y="6"/>
                </a:cxn>
                <a:cxn ang="0">
                  <a:pos x="1503" y="0"/>
                </a:cxn>
                <a:cxn ang="0">
                  <a:pos x="1715" y="6"/>
                </a:cxn>
                <a:cxn ang="0">
                  <a:pos x="1919" y="21"/>
                </a:cxn>
                <a:cxn ang="0">
                  <a:pos x="2111" y="46"/>
                </a:cxn>
                <a:cxn ang="0">
                  <a:pos x="2290" y="80"/>
                </a:cxn>
                <a:cxn ang="0">
                  <a:pos x="2454" y="122"/>
                </a:cxn>
                <a:cxn ang="0">
                  <a:pos x="2600" y="172"/>
                </a:cxn>
                <a:cxn ang="0">
                  <a:pos x="2727" y="228"/>
                </a:cxn>
                <a:cxn ang="0">
                  <a:pos x="2877" y="322"/>
                </a:cxn>
                <a:cxn ang="0">
                  <a:pos x="2990" y="465"/>
                </a:cxn>
                <a:cxn ang="0">
                  <a:pos x="3001" y="580"/>
                </a:cxn>
                <a:cxn ang="0">
                  <a:pos x="2915" y="726"/>
                </a:cxn>
                <a:cxn ang="0">
                  <a:pos x="2727" y="855"/>
                </a:cxn>
                <a:cxn ang="0">
                  <a:pos x="2600" y="911"/>
                </a:cxn>
                <a:cxn ang="0">
                  <a:pos x="2454" y="960"/>
                </a:cxn>
                <a:cxn ang="0">
                  <a:pos x="2290" y="1002"/>
                </a:cxn>
                <a:cxn ang="0">
                  <a:pos x="2111" y="1036"/>
                </a:cxn>
                <a:cxn ang="0">
                  <a:pos x="1919" y="1062"/>
                </a:cxn>
                <a:cxn ang="0">
                  <a:pos x="1715" y="1077"/>
                </a:cxn>
                <a:cxn ang="0">
                  <a:pos x="1503" y="1083"/>
                </a:cxn>
                <a:cxn ang="0">
                  <a:pos x="1290" y="1077"/>
                </a:cxn>
                <a:cxn ang="0">
                  <a:pos x="1087" y="1062"/>
                </a:cxn>
                <a:cxn ang="0">
                  <a:pos x="895" y="1036"/>
                </a:cxn>
                <a:cxn ang="0">
                  <a:pos x="716" y="1002"/>
                </a:cxn>
                <a:cxn ang="0">
                  <a:pos x="552" y="960"/>
                </a:cxn>
                <a:cxn ang="0">
                  <a:pos x="406" y="911"/>
                </a:cxn>
                <a:cxn ang="0">
                  <a:pos x="278" y="855"/>
                </a:cxn>
                <a:cxn ang="0">
                  <a:pos x="129" y="760"/>
                </a:cxn>
                <a:cxn ang="0">
                  <a:pos x="15" y="618"/>
                </a:cxn>
              </a:cxnLst>
              <a:rect l="0" t="0" r="r" b="b"/>
              <a:pathLst>
                <a:path w="3005" h="1083">
                  <a:moveTo>
                    <a:pt x="0" y="541"/>
                  </a:moveTo>
                  <a:lnTo>
                    <a:pt x="15" y="465"/>
                  </a:lnTo>
                  <a:lnTo>
                    <a:pt x="59" y="392"/>
                  </a:lnTo>
                  <a:lnTo>
                    <a:pt x="129" y="322"/>
                  </a:lnTo>
                  <a:lnTo>
                    <a:pt x="223" y="258"/>
                  </a:lnTo>
                  <a:lnTo>
                    <a:pt x="278" y="228"/>
                  </a:lnTo>
                  <a:lnTo>
                    <a:pt x="339" y="199"/>
                  </a:lnTo>
                  <a:lnTo>
                    <a:pt x="406" y="172"/>
                  </a:lnTo>
                  <a:lnTo>
                    <a:pt x="476" y="146"/>
                  </a:lnTo>
                  <a:lnTo>
                    <a:pt x="552" y="122"/>
                  </a:lnTo>
                  <a:lnTo>
                    <a:pt x="632" y="100"/>
                  </a:lnTo>
                  <a:lnTo>
                    <a:pt x="716" y="80"/>
                  </a:lnTo>
                  <a:lnTo>
                    <a:pt x="803" y="62"/>
                  </a:lnTo>
                  <a:lnTo>
                    <a:pt x="895" y="46"/>
                  </a:lnTo>
                  <a:lnTo>
                    <a:pt x="989" y="33"/>
                  </a:lnTo>
                  <a:lnTo>
                    <a:pt x="1087" y="21"/>
                  </a:lnTo>
                  <a:lnTo>
                    <a:pt x="1187" y="12"/>
                  </a:lnTo>
                  <a:lnTo>
                    <a:pt x="1290" y="6"/>
                  </a:lnTo>
                  <a:lnTo>
                    <a:pt x="1395" y="1"/>
                  </a:lnTo>
                  <a:lnTo>
                    <a:pt x="1503" y="0"/>
                  </a:lnTo>
                  <a:lnTo>
                    <a:pt x="1610" y="1"/>
                  </a:lnTo>
                  <a:lnTo>
                    <a:pt x="1715" y="6"/>
                  </a:lnTo>
                  <a:lnTo>
                    <a:pt x="1818" y="12"/>
                  </a:lnTo>
                  <a:lnTo>
                    <a:pt x="1919" y="21"/>
                  </a:lnTo>
                  <a:lnTo>
                    <a:pt x="2016" y="33"/>
                  </a:lnTo>
                  <a:lnTo>
                    <a:pt x="2111" y="46"/>
                  </a:lnTo>
                  <a:lnTo>
                    <a:pt x="2202" y="62"/>
                  </a:lnTo>
                  <a:lnTo>
                    <a:pt x="2290" y="80"/>
                  </a:lnTo>
                  <a:lnTo>
                    <a:pt x="2374" y="100"/>
                  </a:lnTo>
                  <a:lnTo>
                    <a:pt x="2454" y="122"/>
                  </a:lnTo>
                  <a:lnTo>
                    <a:pt x="2529" y="146"/>
                  </a:lnTo>
                  <a:lnTo>
                    <a:pt x="2600" y="172"/>
                  </a:lnTo>
                  <a:lnTo>
                    <a:pt x="2666" y="199"/>
                  </a:lnTo>
                  <a:lnTo>
                    <a:pt x="2727" y="228"/>
                  </a:lnTo>
                  <a:lnTo>
                    <a:pt x="2783" y="258"/>
                  </a:lnTo>
                  <a:lnTo>
                    <a:pt x="2877" y="322"/>
                  </a:lnTo>
                  <a:lnTo>
                    <a:pt x="2947" y="392"/>
                  </a:lnTo>
                  <a:lnTo>
                    <a:pt x="2990" y="465"/>
                  </a:lnTo>
                  <a:lnTo>
                    <a:pt x="3005" y="541"/>
                  </a:lnTo>
                  <a:lnTo>
                    <a:pt x="3001" y="580"/>
                  </a:lnTo>
                  <a:lnTo>
                    <a:pt x="2972" y="655"/>
                  </a:lnTo>
                  <a:lnTo>
                    <a:pt x="2915" y="726"/>
                  </a:lnTo>
                  <a:lnTo>
                    <a:pt x="2833" y="793"/>
                  </a:lnTo>
                  <a:lnTo>
                    <a:pt x="2727" y="855"/>
                  </a:lnTo>
                  <a:lnTo>
                    <a:pt x="2666" y="884"/>
                  </a:lnTo>
                  <a:lnTo>
                    <a:pt x="2600" y="911"/>
                  </a:lnTo>
                  <a:lnTo>
                    <a:pt x="2529" y="937"/>
                  </a:lnTo>
                  <a:lnTo>
                    <a:pt x="2454" y="960"/>
                  </a:lnTo>
                  <a:lnTo>
                    <a:pt x="2374" y="982"/>
                  </a:lnTo>
                  <a:lnTo>
                    <a:pt x="2290" y="1002"/>
                  </a:lnTo>
                  <a:lnTo>
                    <a:pt x="2202" y="1020"/>
                  </a:lnTo>
                  <a:lnTo>
                    <a:pt x="2111" y="1036"/>
                  </a:lnTo>
                  <a:lnTo>
                    <a:pt x="2016" y="1050"/>
                  </a:lnTo>
                  <a:lnTo>
                    <a:pt x="1919" y="1062"/>
                  </a:lnTo>
                  <a:lnTo>
                    <a:pt x="1818" y="1071"/>
                  </a:lnTo>
                  <a:lnTo>
                    <a:pt x="1715" y="1077"/>
                  </a:lnTo>
                  <a:lnTo>
                    <a:pt x="1610" y="1081"/>
                  </a:lnTo>
                  <a:lnTo>
                    <a:pt x="1503" y="1083"/>
                  </a:lnTo>
                  <a:lnTo>
                    <a:pt x="1395" y="1081"/>
                  </a:lnTo>
                  <a:lnTo>
                    <a:pt x="1290" y="1077"/>
                  </a:lnTo>
                  <a:lnTo>
                    <a:pt x="1187" y="1071"/>
                  </a:lnTo>
                  <a:lnTo>
                    <a:pt x="1087" y="1062"/>
                  </a:lnTo>
                  <a:lnTo>
                    <a:pt x="989" y="1050"/>
                  </a:lnTo>
                  <a:lnTo>
                    <a:pt x="895" y="1036"/>
                  </a:lnTo>
                  <a:lnTo>
                    <a:pt x="803" y="1020"/>
                  </a:lnTo>
                  <a:lnTo>
                    <a:pt x="716" y="1002"/>
                  </a:lnTo>
                  <a:lnTo>
                    <a:pt x="632" y="982"/>
                  </a:lnTo>
                  <a:lnTo>
                    <a:pt x="552" y="960"/>
                  </a:lnTo>
                  <a:lnTo>
                    <a:pt x="476" y="937"/>
                  </a:lnTo>
                  <a:lnTo>
                    <a:pt x="406" y="911"/>
                  </a:lnTo>
                  <a:lnTo>
                    <a:pt x="339" y="884"/>
                  </a:lnTo>
                  <a:lnTo>
                    <a:pt x="278" y="855"/>
                  </a:lnTo>
                  <a:lnTo>
                    <a:pt x="223" y="825"/>
                  </a:lnTo>
                  <a:lnTo>
                    <a:pt x="129" y="760"/>
                  </a:lnTo>
                  <a:lnTo>
                    <a:pt x="59" y="691"/>
                  </a:lnTo>
                  <a:lnTo>
                    <a:pt x="15" y="618"/>
                  </a:lnTo>
                  <a:lnTo>
                    <a:pt x="0" y="541"/>
                  </a:lnTo>
                  <a:close/>
                </a:path>
              </a:pathLst>
            </a:custGeom>
            <a:noFill/>
            <a:ln w="15240">
              <a:solidFill>
                <a:srgbClr val="85122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it-IT" i="1" dirty="0"/>
              <a:t>DURATA DELL’ANNO SCOLASTICO</a:t>
            </a:r>
          </a:p>
          <a:p>
            <a:pPr lvl="0" algn="just"/>
            <a:r>
              <a:rPr lang="it-IT" dirty="0"/>
              <a:t>L’anno scolastico comincia il 15 agosto, termina il 2 giugno ed è diviso in 5 periodi con interruzioni in autunno, a Natale, in inverno e a Pasqua</a:t>
            </a:r>
          </a:p>
          <a:p>
            <a:pPr lvl="0" algn="just"/>
            <a:r>
              <a:rPr lang="it-IT" dirty="0"/>
              <a:t>Gli adulti possono iscriversi a corsi di formazione durante tutto il corso dell’anno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it-IT" dirty="0"/>
              <a:t>Il processo di sviluppo delle competenze viene predisposto di concerto con lo studente, in modo personalizzato, e viene continuamente monitorato dagli insegnanti insieme con l’esperto aziendale</a:t>
            </a:r>
          </a:p>
          <a:p>
            <a:pPr lvl="0"/>
            <a:r>
              <a:rPr lang="it-IT" dirty="0"/>
              <a:t>I tempi sono flessibili</a:t>
            </a:r>
          </a:p>
          <a:p>
            <a:pPr lvl="0" algn="just"/>
            <a:r>
              <a:rPr lang="it-IT" dirty="0"/>
              <a:t>Viene fortemente stimolata la condivisione delle esperienze e sviluppata la capacità di autovalutazione</a:t>
            </a:r>
          </a:p>
          <a:p>
            <a:pPr lvl="0"/>
            <a:r>
              <a:rPr lang="it-IT" dirty="0"/>
              <a:t>Lo studente viene costantemente gratificato, guidato e supportato.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922412"/>
          </a:xfrm>
        </p:spPr>
        <p:txBody>
          <a:bodyPr/>
          <a:lstStyle/>
          <a:p>
            <a:pPr lvl="0" algn="just"/>
            <a:r>
              <a:rPr lang="it-IT" dirty="0"/>
              <a:t>L’apprendimento permanente consente a chiunque e a qualunque età di migliorare o cambiare la propria posizione lavorativa, o semplicemente fornisce nuove opportunità di apprendimento, rafforzando la coesione sociale e l’eguaglianza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FORMAZIONE E INTEGRAZIONE DEGLI IMMIGRATI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Gli immigrati</a:t>
            </a:r>
          </a:p>
          <a:p>
            <a:pPr lvl="0"/>
            <a:r>
              <a:rPr lang="it-IT" dirty="0"/>
              <a:t>devono studiare la lingua finlandese per uno, massimo due anni e durante il secondo anno cominciano a studiare la materia di interesse</a:t>
            </a:r>
          </a:p>
          <a:p>
            <a:pPr lvl="0"/>
            <a:r>
              <a:rPr lang="it-IT" dirty="0"/>
              <a:t>solo dopo il secondo anno possono chiedere l’iscrizione ad uno dei 400 percorsi professionali (VET) offerti</a:t>
            </a:r>
          </a:p>
          <a:p>
            <a:pPr lvl="0"/>
            <a:r>
              <a:rPr lang="it-IT" dirty="0"/>
              <a:t>per i primi 3 anni possono usufruire di agevolazioni da parte del governo, dopo, devono avere una motivazione particolare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user\Desktop\RELAZIONI PER IL COLLEGIO 28.06.2019\RELAZIONE ERASMUS\foto erasmus\18 The l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Visita dei Laboratori Professionali</a:t>
            </a:r>
            <a:br>
              <a:rPr lang="it-IT" sz="3200" dirty="0"/>
            </a:br>
            <a:r>
              <a:rPr lang="it-IT" sz="3200" dirty="0"/>
              <a:t>Tecnici  Manutenzione Aerea</a:t>
            </a:r>
          </a:p>
        </p:txBody>
      </p:sp>
      <p:pic>
        <p:nvPicPr>
          <p:cNvPr id="1026" name="Picture 2" descr="C:\Users\user\Desktop\RELAZIONI PER IL COLLEGIO 28.06.2019\RELAZIONE ERASMUS\foto erasmus\26 Scuola per meccanici riparatori di motori di aere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2071678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i="1" dirty="0" err="1"/>
              <a:t>Studenti…</a:t>
            </a:r>
            <a:r>
              <a:rPr lang="it-IT" i="1" dirty="0"/>
              <a:t> aspiranti Parrucchieri</a:t>
            </a:r>
          </a:p>
        </p:txBody>
      </p:sp>
      <p:pic>
        <p:nvPicPr>
          <p:cNvPr id="1026" name="Picture 2" descr="C:\Users\user\Desktop\RELAZIONI PER IL COLLEGIO 28.06.2019\RELAZIONE ERASMUS\foto erasmus\27 studenti aspiranti parrucchie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2000240"/>
            <a:ext cx="7797026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Studenti aspiranti Meccanici </a:t>
            </a:r>
          </a:p>
        </p:txBody>
      </p:sp>
      <p:pic>
        <p:nvPicPr>
          <p:cNvPr id="1026" name="Picture 2" descr="C:\Users\user\Desktop\RELAZIONI PER IL COLLEGIO 28.06.2019\RELAZIONE ERASMUS\foto erasmus\29 studenti riparatori di aere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3487" y="1935163"/>
            <a:ext cx="779702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501122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CPIA </a:t>
            </a:r>
            <a:r>
              <a:rPr lang="it-IT" dirty="0" err="1"/>
              <a:t>CL</a:t>
            </a:r>
            <a:r>
              <a:rPr lang="it-IT" dirty="0"/>
              <a:t>/EN in classe a </a:t>
            </a:r>
            <a:r>
              <a:rPr lang="it-IT" dirty="0" err="1"/>
              <a:t>Galway-Irlanda</a:t>
            </a:r>
            <a:endParaRPr lang="it-IT" dirty="0"/>
          </a:p>
        </p:txBody>
      </p:sp>
      <p:pic>
        <p:nvPicPr>
          <p:cNvPr id="2050" name="Picture 2" descr="C:\Users\user\Desktop\RELAZIONI PER IL COLLEGIO 28.06.2019\RELAZIONE ERASMUS\FOTO ERASMUS IRLANDA.jpg"/>
          <p:cNvPicPr>
            <a:picLocks noChangeAspect="1" noChangeArrowheads="1"/>
          </p:cNvPicPr>
          <p:nvPr/>
        </p:nvPicPr>
        <p:blipFill>
          <a:blip r:embed="rId2"/>
          <a:srcRect t="31132"/>
          <a:stretch>
            <a:fillRect/>
          </a:stretch>
        </p:blipFill>
        <p:spPr bwMode="auto">
          <a:xfrm>
            <a:off x="1357290" y="2000240"/>
            <a:ext cx="6286544" cy="4657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Laboratorio di falegnameria</a:t>
            </a:r>
          </a:p>
        </p:txBody>
      </p:sp>
      <p:pic>
        <p:nvPicPr>
          <p:cNvPr id="1026" name="Picture 2" descr="C:\Users\user\Desktop\RELAZIONI PER IL COLLEGIO 28.06.2019\RELAZIONE ERASMUS\foto erasmus\23 laboratorio per aspiranti falegn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2071678"/>
            <a:ext cx="7797026" cy="43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it-IT" i="1" dirty="0"/>
              <a:t>Studenti al lavoro</a:t>
            </a:r>
          </a:p>
        </p:txBody>
      </p:sp>
      <p:pic>
        <p:nvPicPr>
          <p:cNvPr id="1026" name="Picture 2" descr="C:\Users\user\Desktop\RELAZIONI PER IL COLLEGIO 28.06.2019\RELAZIONE ERASMUS\foto erasmus\28 studenti AL LAVO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3487" y="1935163"/>
            <a:ext cx="7797026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3295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dirty="0"/>
              <a:t>Laboratorio per studenti aspiranti Muratori </a:t>
            </a:r>
          </a:p>
        </p:txBody>
      </p:sp>
      <p:pic>
        <p:nvPicPr>
          <p:cNvPr id="2050" name="Picture 2" descr="C:\Users\user\Desktop\RELAZIONI PER IL COLLEGIO 28.06.2019\RELAZIONE ERASMUS\foto erasmus\24 per aspiranti muratori specializza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2143116"/>
            <a:ext cx="7797026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1571612"/>
            <a:ext cx="3571900" cy="2643206"/>
          </a:xfrm>
        </p:spPr>
        <p:txBody>
          <a:bodyPr>
            <a:normAutofit/>
          </a:bodyPr>
          <a:lstStyle/>
          <a:p>
            <a:r>
              <a:rPr lang="it-IT" sz="5400" i="1" dirty="0"/>
              <a:t>Studentesse aspiranti Sarte</a:t>
            </a:r>
          </a:p>
        </p:txBody>
      </p:sp>
      <p:pic>
        <p:nvPicPr>
          <p:cNvPr id="3074" name="Picture 2" descr="C:\Users\user\Desktop\RELAZIONI PER IL COLLEGIO 28.06.2019\RELAZIONE ERASMUS\foto erasmus\22 laboratori per aspiranti sar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3297804" cy="585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i="1" dirty="0"/>
              <a:t>Palestra/Area relax per Docenti e Studenti</a:t>
            </a:r>
          </a:p>
        </p:txBody>
      </p:sp>
      <p:pic>
        <p:nvPicPr>
          <p:cNvPr id="4098" name="Picture 2" descr="C:\Users\user\Desktop\RELAZIONI PER IL COLLEGIO 28.06.2019\RELAZIONE ERASMUS\foto erasmus\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03954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i="1" dirty="0"/>
              <a:t>Una delle tante sale-Docenti</a:t>
            </a:r>
          </a:p>
        </p:txBody>
      </p:sp>
      <p:pic>
        <p:nvPicPr>
          <p:cNvPr id="5122" name="Picture 2" descr="C:\Users\user\Desktop\RELAZIONI PER IL COLLEGIO 28.06.2019\RELAZIONE ERASMUS\foto erasmus\31 BIS una saletta per i Docenti finlandes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3487" y="1935163"/>
            <a:ext cx="779702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32"/>
          </a:xfrm>
        </p:spPr>
        <p:txBody>
          <a:bodyPr/>
          <a:lstStyle/>
          <a:p>
            <a:pPr algn="ctr"/>
            <a:r>
              <a:rPr lang="it-IT" dirty="0"/>
              <a:t>Robotica a scuola</a:t>
            </a:r>
          </a:p>
        </p:txBody>
      </p:sp>
      <p:pic>
        <p:nvPicPr>
          <p:cNvPr id="6146" name="Picture 2" descr="C:\Users\user\Desktop\RELAZIONI PER IL COLLEGIO 28.06.2019\RELAZIONE ERASMUS\foto erasmus\25 robotica a scuo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08507" cy="431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000636"/>
            <a:ext cx="8429684" cy="25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34800" rIns="25392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71650" algn="l"/>
              </a:tabLst>
            </a:pPr>
            <a:r>
              <a:rPr kumimoji="0" lang="it-IT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Gli ambienti in cui gli studenti costruiscono il proprio apprendimento sono fisicamente progettati in modo da favorirne il coinvolgimento attivo, anche da un punto di vista psicologico, e sfruttano tutti i possibili strumenti tecnologici, reali e digitali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br>
              <a:rPr kumimoji="0" lang="it-IT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</a:b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561360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Dulcis in fundo... laboratorio per aspiranti pasticceri che tutti i giorni preparano per la mensa</a:t>
            </a:r>
          </a:p>
        </p:txBody>
      </p:sp>
      <p:pic>
        <p:nvPicPr>
          <p:cNvPr id="1026" name="Picture 2" descr="C:\Users\user\Desktop\RELAZIONI PER IL COLLEGIO 28.06.2019\RELAZIONE ERASMUS\foto erasmus\21laboratorio per pasticcie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2285992"/>
            <a:ext cx="7797026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i="1" dirty="0"/>
              <a:t>La cultura del </a:t>
            </a:r>
            <a:r>
              <a:rPr lang="it-IT" i="1" dirty="0" err="1"/>
              <a:t>libro…</a:t>
            </a:r>
            <a:r>
              <a:rPr lang="it-IT" i="1" dirty="0"/>
              <a:t> e oltre </a:t>
            </a:r>
            <a:br>
              <a:rPr lang="it-IT" i="1" dirty="0"/>
            </a:br>
            <a:r>
              <a:rPr lang="it-IT" i="1" dirty="0"/>
              <a:t>in Finlandia</a:t>
            </a:r>
          </a:p>
        </p:txBody>
      </p:sp>
      <p:pic>
        <p:nvPicPr>
          <p:cNvPr id="7170" name="Picture 2" descr="C:\Users\user\Desktop\RELAZIONI PER IL COLLEGIO 28.06.2019\RELAZIONE ERASMUS\foto erasmus\10 La cultura del Libro e oltre... in Finland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846980"/>
          </a:xfrm>
        </p:spPr>
        <p:txBody>
          <a:bodyPr/>
          <a:lstStyle/>
          <a:p>
            <a:pPr algn="ctr"/>
            <a:r>
              <a:rPr lang="it-IT" i="1" dirty="0" err="1"/>
              <a:t>Oodi</a:t>
            </a:r>
            <a:r>
              <a:rPr lang="it-IT" i="1" dirty="0"/>
              <a:t> </a:t>
            </a:r>
            <a:r>
              <a:rPr lang="it-IT" i="1" dirty="0" err="1"/>
              <a:t>Library</a:t>
            </a:r>
            <a:endParaRPr lang="it-IT" i="1" dirty="0"/>
          </a:p>
        </p:txBody>
      </p:sp>
      <p:pic>
        <p:nvPicPr>
          <p:cNvPr id="8194" name="Picture 2" descr="C:\Users\user\Desktop\RELAZIONI PER IL COLLEGIO 28.06.2019\RELAZIONE ERASMUS\foto erasmus\13 Libr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3487" y="1935163"/>
            <a:ext cx="7797026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0800000" flipV="1">
            <a:off x="714348" y="285728"/>
            <a:ext cx="7815290" cy="1071570"/>
          </a:xfrm>
        </p:spPr>
        <p:txBody>
          <a:bodyPr>
            <a:normAutofit/>
          </a:bodyPr>
          <a:lstStyle/>
          <a:p>
            <a:pPr algn="ctr"/>
            <a:r>
              <a:rPr lang="it-IT" sz="4400" i="1" dirty="0"/>
              <a:t>Gruppo ERASMUS + K1 in Irlanda</a:t>
            </a:r>
          </a:p>
        </p:txBody>
      </p:sp>
      <p:pic>
        <p:nvPicPr>
          <p:cNvPr id="1026" name="Picture 2" descr="C:\Users\user\Desktop\RELAZIONI PER IL COLLEGIO 28.06.2019\RELAZIONE ERASMUS\GRUPPO ERASMUS IRL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691328" cy="5018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89856"/>
          </a:xfrm>
        </p:spPr>
        <p:txBody>
          <a:bodyPr/>
          <a:lstStyle/>
          <a:p>
            <a:pPr algn="ctr"/>
            <a:r>
              <a:rPr lang="it-IT" i="1" dirty="0"/>
              <a:t>Ancora all’</a:t>
            </a:r>
            <a:r>
              <a:rPr lang="it-IT" i="1" dirty="0" err="1"/>
              <a:t>Oodi</a:t>
            </a:r>
            <a:r>
              <a:rPr lang="it-IT" i="1" dirty="0"/>
              <a:t> </a:t>
            </a:r>
            <a:r>
              <a:rPr lang="it-IT" i="1" dirty="0" err="1"/>
              <a:t>Library</a:t>
            </a:r>
            <a:endParaRPr lang="it-IT" i="1" dirty="0"/>
          </a:p>
        </p:txBody>
      </p:sp>
      <p:pic>
        <p:nvPicPr>
          <p:cNvPr id="1026" name="Picture 2" descr="C:\Users\user\Desktop\RELAZIONI PER IL COLLEGIO 28.06.2019\RELAZIONE ERASMUS\foto erasmus\11 library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8379" y="1935163"/>
            <a:ext cx="7807241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18418"/>
          </a:xfrm>
        </p:spPr>
        <p:txBody>
          <a:bodyPr/>
          <a:lstStyle/>
          <a:p>
            <a:pPr algn="ctr"/>
            <a:r>
              <a:rPr lang="it-IT" i="1" dirty="0"/>
              <a:t>In classe!</a:t>
            </a:r>
          </a:p>
        </p:txBody>
      </p:sp>
      <p:pic>
        <p:nvPicPr>
          <p:cNvPr id="1026" name="Picture 2" descr="C:\Users\user\Desktop\RELAZIONI PER IL COLLEGIO 28.06.2019\RELAZIONE ERASMUS\foto erasmus\32 B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3487" y="1935163"/>
            <a:ext cx="779702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it-IT" i="1" dirty="0"/>
              <a:t>CLASSDOJO</a:t>
            </a:r>
          </a:p>
        </p:txBody>
      </p:sp>
      <p:pic>
        <p:nvPicPr>
          <p:cNvPr id="3074" name="Picture 2" descr="C:\Users\user\Desktop\RELAZIONI PER IL COLLEGIO 28.06.2019\RELAZIONE ERASMUS\foto erasmus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928802"/>
            <a:ext cx="7994476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it-IT" i="1" dirty="0"/>
              <a:t>CAMERA PEN-LEARNING</a:t>
            </a:r>
          </a:p>
        </p:txBody>
      </p:sp>
      <p:pic>
        <p:nvPicPr>
          <p:cNvPr id="4098" name="Picture 2" descr="C:\Users\user\Desktop\RELAZIONI PER IL COLLEGIO 28.06.2019\RELAZIONE ERASMUS\foto erasmus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3487" y="1935163"/>
            <a:ext cx="7797026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Fine lavori: 50 ore intensive con Certificazione Finale!</a:t>
            </a:r>
          </a:p>
        </p:txBody>
      </p:sp>
      <p:pic>
        <p:nvPicPr>
          <p:cNvPr id="6146" name="Picture 2" descr="C:\Users\user\Desktop\RELAZIONI PER IL COLLEGIO 28.06.2019\RELAZIONE ERASMUS\foto erasmus\FINE LAVOR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85786" y="1928802"/>
            <a:ext cx="600079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BENVENUTI AD HELSINKI </a:t>
            </a:r>
          </a:p>
        </p:txBody>
      </p:sp>
      <p:pic>
        <p:nvPicPr>
          <p:cNvPr id="5122" name="Picture 2" descr="C:\Users\user\Desktop\RELAZIONI PER IL COLLEGIO 28.06.2019\RELAZIONE ERASMUS\foto erasmus\1 Helsin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3487" y="1935163"/>
            <a:ext cx="7797026" cy="43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 referenti ERASMUS </a:t>
            </a:r>
            <a:r>
              <a:rPr lang="it-IT" i="1" dirty="0"/>
              <a:t>EUNEOS</a:t>
            </a:r>
            <a:r>
              <a:rPr lang="it-IT" dirty="0"/>
              <a:t> ci accolgono a Helsinki</a:t>
            </a:r>
          </a:p>
        </p:txBody>
      </p:sp>
      <p:pic>
        <p:nvPicPr>
          <p:cNvPr id="3074" name="Picture 2" descr="C:\Users\user\Desktop\RELAZIONI PER IL COLLEGIO 28.06.2019\RELAZIONE ERASMUS\foto erasmus\3 euneos ci accogl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2071678"/>
            <a:ext cx="779702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42908" y="2000240"/>
            <a:ext cx="5500726" cy="1714512"/>
          </a:xfrm>
        </p:spPr>
        <p:txBody>
          <a:bodyPr>
            <a:noAutofit/>
          </a:bodyPr>
          <a:lstStyle/>
          <a:p>
            <a:pPr algn="ctr"/>
            <a:r>
              <a:rPr lang="it-IT" sz="3200" i="1" dirty="0"/>
              <a:t>GRUPPO ERASMUS</a:t>
            </a:r>
            <a:br>
              <a:rPr lang="it-IT" sz="3200" i="1" dirty="0"/>
            </a:br>
            <a:r>
              <a:rPr lang="it-IT" sz="3200" i="1" dirty="0"/>
              <a:t> </a:t>
            </a:r>
            <a:r>
              <a:rPr lang="it-IT" sz="3200" i="1" dirty="0" err="1"/>
              <a:t>DI</a:t>
            </a:r>
            <a:r>
              <a:rPr lang="it-IT" sz="3200" i="1" dirty="0"/>
              <a:t> ISTRUZIONE PER ADULTI EUROPEI</a:t>
            </a:r>
          </a:p>
        </p:txBody>
      </p:sp>
      <p:pic>
        <p:nvPicPr>
          <p:cNvPr id="2050" name="Picture 2" descr="C:\Users\user\Desktop\RELAZIONI PER IL COLLEGIO 28.06.2019\RELAZIONE ERASMUS\foto erasmus\1 gruppo partecipanti di vari Paesi europe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273191" cy="5819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i="1" dirty="0"/>
              <a:t>DOCENTI CPIA SICILIANI: </a:t>
            </a:r>
            <a:br>
              <a:rPr lang="it-IT" i="1" dirty="0"/>
            </a:br>
            <a:r>
              <a:rPr lang="it-IT" i="1" dirty="0" err="1"/>
              <a:t>CL</a:t>
            </a:r>
            <a:r>
              <a:rPr lang="it-IT" i="1" dirty="0"/>
              <a:t>/EN; PA 2; ME</a:t>
            </a:r>
          </a:p>
        </p:txBody>
      </p:sp>
      <p:pic>
        <p:nvPicPr>
          <p:cNvPr id="2050" name="Picture 2" descr="C:\Users\user\Desktop\RELAZIONI PER IL COLLEGIO 28.06.2019\RELAZIONE ERASMUS\foto erasmus\2 Noi dei CPIA di Caltanissetta Enna   Cpia  Messina e Cpia PA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935163"/>
            <a:ext cx="6065955" cy="455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615262" cy="1581904"/>
          </a:xfrm>
        </p:spPr>
        <p:txBody>
          <a:bodyPr>
            <a:normAutofit fontScale="90000"/>
          </a:bodyPr>
          <a:lstStyle/>
          <a:p>
            <a:r>
              <a:rPr lang="it-IT" dirty="0"/>
              <a:t>Lezione Gruppo  </a:t>
            </a:r>
            <a:r>
              <a:rPr lang="it-IT" dirty="0" err="1"/>
              <a:t>Erasmus</a:t>
            </a:r>
            <a:r>
              <a:rPr lang="it-IT" dirty="0"/>
              <a:t> c/o  </a:t>
            </a:r>
            <a:r>
              <a:rPr lang="it-IT" dirty="0" err="1"/>
              <a:t>Vantaa</a:t>
            </a:r>
            <a:r>
              <a:rPr lang="it-IT" dirty="0"/>
              <a:t> Educational College di Helsinki</a:t>
            </a:r>
          </a:p>
        </p:txBody>
      </p:sp>
      <p:pic>
        <p:nvPicPr>
          <p:cNvPr id="1026" name="Picture 2" descr="C:\Users\user\Desktop\RELAZIONI PER IL COLLEGIO 28.06.2019\RELAZIONE ERASMUS\foto erasmus\31  classroom Erasm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86050" y="2000240"/>
            <a:ext cx="5783812" cy="4337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857232"/>
            <a:ext cx="3286148" cy="5715040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it-IT" i="1" dirty="0"/>
              <a:t>Scuola dell’obbligo</a:t>
            </a:r>
          </a:p>
          <a:p>
            <a:pPr lvl="0"/>
            <a:r>
              <a:rPr lang="it-IT" dirty="0"/>
              <a:t>Prevede 9 anni di studio, dai 7 ai 16 anni di età</a:t>
            </a:r>
          </a:p>
          <a:p>
            <a:pPr lvl="0"/>
            <a:r>
              <a:rPr lang="it-IT" dirty="0"/>
              <a:t>Non presenta meccanismi di selezione</a:t>
            </a:r>
          </a:p>
          <a:p>
            <a:pPr lvl="0"/>
            <a:r>
              <a:rPr lang="it-IT" dirty="0"/>
              <a:t>Non richiede agli studenti di sottoporsi ad esami</a:t>
            </a:r>
          </a:p>
          <a:p>
            <a:pPr lvl="0"/>
            <a:r>
              <a:rPr lang="it-IT" dirty="0"/>
              <a:t>Si assegnano pochi compiti a casa</a:t>
            </a:r>
          </a:p>
          <a:p>
            <a:pPr lvl="0"/>
            <a:r>
              <a:rPr lang="it-IT" dirty="0"/>
              <a:t>Le classi generalmente non superano i 20 alunni</a:t>
            </a:r>
          </a:p>
          <a:p>
            <a:pPr lvl="0"/>
            <a:r>
              <a:rPr lang="it-IT" dirty="0"/>
              <a:t>Prevede l’insegnamento di due lingue aggiuntive,</a:t>
            </a:r>
          </a:p>
          <a:p>
            <a:r>
              <a:rPr lang="it-IT" dirty="0"/>
              <a:t>oltre a quella nazionale</a:t>
            </a:r>
          </a:p>
          <a:p>
            <a:endParaRPr lang="it-IT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428991" y="785770"/>
            <a:ext cx="5715009" cy="6072230"/>
            <a:chOff x="10488" y="-522"/>
            <a:chExt cx="6905" cy="61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88" y="-522"/>
              <a:ext cx="6905" cy="5744"/>
            </a:xfrm>
            <a:prstGeom prst="rect">
              <a:avLst/>
            </a:prstGeom>
            <a:noFill/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0608" y="3947"/>
              <a:ext cx="5792" cy="1692"/>
            </a:xfrm>
            <a:custGeom>
              <a:avLst/>
              <a:gdLst/>
              <a:ahLst/>
              <a:cxnLst>
                <a:cxn ang="0">
                  <a:pos x="33" y="718"/>
                </a:cxn>
                <a:cxn ang="0">
                  <a:pos x="198" y="538"/>
                </a:cxn>
                <a:cxn ang="0">
                  <a:pos x="487" y="376"/>
                </a:cxn>
                <a:cxn ang="0">
                  <a:pos x="674" y="304"/>
                </a:cxn>
                <a:cxn ang="0">
                  <a:pos x="885" y="237"/>
                </a:cxn>
                <a:cxn ang="0">
                  <a:pos x="1119" y="178"/>
                </a:cxn>
                <a:cxn ang="0">
                  <a:pos x="1375" y="126"/>
                </a:cxn>
                <a:cxn ang="0">
                  <a:pos x="1649" y="82"/>
                </a:cxn>
                <a:cxn ang="0">
                  <a:pos x="1940" y="47"/>
                </a:cxn>
                <a:cxn ang="0">
                  <a:pos x="2247" y="22"/>
                </a:cxn>
                <a:cxn ang="0">
                  <a:pos x="2566" y="6"/>
                </a:cxn>
                <a:cxn ang="0">
                  <a:pos x="2896" y="0"/>
                </a:cxn>
                <a:cxn ang="0">
                  <a:pos x="3226" y="6"/>
                </a:cxn>
                <a:cxn ang="0">
                  <a:pos x="3545" y="22"/>
                </a:cxn>
                <a:cxn ang="0">
                  <a:pos x="3851" y="47"/>
                </a:cxn>
                <a:cxn ang="0">
                  <a:pos x="4142" y="82"/>
                </a:cxn>
                <a:cxn ang="0">
                  <a:pos x="4416" y="126"/>
                </a:cxn>
                <a:cxn ang="0">
                  <a:pos x="4672" y="178"/>
                </a:cxn>
                <a:cxn ang="0">
                  <a:pos x="4906" y="237"/>
                </a:cxn>
                <a:cxn ang="0">
                  <a:pos x="5118" y="304"/>
                </a:cxn>
                <a:cxn ang="0">
                  <a:pos x="5304" y="376"/>
                </a:cxn>
                <a:cxn ang="0">
                  <a:pos x="5553" y="510"/>
                </a:cxn>
                <a:cxn ang="0">
                  <a:pos x="5740" y="687"/>
                </a:cxn>
                <a:cxn ang="0">
                  <a:pos x="5791" y="846"/>
                </a:cxn>
                <a:cxn ang="0">
                  <a:pos x="5740" y="1005"/>
                </a:cxn>
                <a:cxn ang="0">
                  <a:pos x="5553" y="1183"/>
                </a:cxn>
                <a:cxn ang="0">
                  <a:pos x="5304" y="1316"/>
                </a:cxn>
                <a:cxn ang="0">
                  <a:pos x="5118" y="1389"/>
                </a:cxn>
                <a:cxn ang="0">
                  <a:pos x="4906" y="1455"/>
                </a:cxn>
                <a:cxn ang="0">
                  <a:pos x="4672" y="1514"/>
                </a:cxn>
                <a:cxn ang="0">
                  <a:pos x="4416" y="1566"/>
                </a:cxn>
                <a:cxn ang="0">
                  <a:pos x="4142" y="1610"/>
                </a:cxn>
                <a:cxn ang="0">
                  <a:pos x="3851" y="1645"/>
                </a:cxn>
                <a:cxn ang="0">
                  <a:pos x="3545" y="1671"/>
                </a:cxn>
                <a:cxn ang="0">
                  <a:pos x="3226" y="1687"/>
                </a:cxn>
                <a:cxn ang="0">
                  <a:pos x="2896" y="1692"/>
                </a:cxn>
                <a:cxn ang="0">
                  <a:pos x="2566" y="1687"/>
                </a:cxn>
                <a:cxn ang="0">
                  <a:pos x="2247" y="1671"/>
                </a:cxn>
                <a:cxn ang="0">
                  <a:pos x="1940" y="1645"/>
                </a:cxn>
                <a:cxn ang="0">
                  <a:pos x="1649" y="1610"/>
                </a:cxn>
                <a:cxn ang="0">
                  <a:pos x="1375" y="1566"/>
                </a:cxn>
                <a:cxn ang="0">
                  <a:pos x="1119" y="1514"/>
                </a:cxn>
                <a:cxn ang="0">
                  <a:pos x="885" y="1455"/>
                </a:cxn>
                <a:cxn ang="0">
                  <a:pos x="674" y="1389"/>
                </a:cxn>
                <a:cxn ang="0">
                  <a:pos x="487" y="1316"/>
                </a:cxn>
                <a:cxn ang="0">
                  <a:pos x="238" y="1183"/>
                </a:cxn>
                <a:cxn ang="0">
                  <a:pos x="51" y="1005"/>
                </a:cxn>
                <a:cxn ang="0">
                  <a:pos x="0" y="846"/>
                </a:cxn>
              </a:cxnLst>
              <a:rect l="0" t="0" r="r" b="b"/>
              <a:pathLst>
                <a:path w="5792" h="1692">
                  <a:moveTo>
                    <a:pt x="0" y="846"/>
                  </a:moveTo>
                  <a:lnTo>
                    <a:pt x="8" y="782"/>
                  </a:lnTo>
                  <a:lnTo>
                    <a:pt x="33" y="718"/>
                  </a:lnTo>
                  <a:lnTo>
                    <a:pt x="73" y="657"/>
                  </a:lnTo>
                  <a:lnTo>
                    <a:pt x="128" y="596"/>
                  </a:lnTo>
                  <a:lnTo>
                    <a:pt x="198" y="538"/>
                  </a:lnTo>
                  <a:lnTo>
                    <a:pt x="281" y="482"/>
                  </a:lnTo>
                  <a:lnTo>
                    <a:pt x="378" y="428"/>
                  </a:lnTo>
                  <a:lnTo>
                    <a:pt x="487" y="376"/>
                  </a:lnTo>
                  <a:lnTo>
                    <a:pt x="546" y="351"/>
                  </a:lnTo>
                  <a:lnTo>
                    <a:pt x="609" y="327"/>
                  </a:lnTo>
                  <a:lnTo>
                    <a:pt x="674" y="304"/>
                  </a:lnTo>
                  <a:lnTo>
                    <a:pt x="741" y="281"/>
                  </a:lnTo>
                  <a:lnTo>
                    <a:pt x="812" y="259"/>
                  </a:lnTo>
                  <a:lnTo>
                    <a:pt x="885" y="237"/>
                  </a:lnTo>
                  <a:lnTo>
                    <a:pt x="961" y="217"/>
                  </a:lnTo>
                  <a:lnTo>
                    <a:pt x="1039" y="197"/>
                  </a:lnTo>
                  <a:lnTo>
                    <a:pt x="1119" y="178"/>
                  </a:lnTo>
                  <a:lnTo>
                    <a:pt x="1202" y="160"/>
                  </a:lnTo>
                  <a:lnTo>
                    <a:pt x="1287" y="143"/>
                  </a:lnTo>
                  <a:lnTo>
                    <a:pt x="1375" y="126"/>
                  </a:lnTo>
                  <a:lnTo>
                    <a:pt x="1464" y="111"/>
                  </a:lnTo>
                  <a:lnTo>
                    <a:pt x="1556" y="96"/>
                  </a:lnTo>
                  <a:lnTo>
                    <a:pt x="1649" y="82"/>
                  </a:lnTo>
                  <a:lnTo>
                    <a:pt x="1744" y="70"/>
                  </a:lnTo>
                  <a:lnTo>
                    <a:pt x="1842" y="58"/>
                  </a:lnTo>
                  <a:lnTo>
                    <a:pt x="1940" y="47"/>
                  </a:lnTo>
                  <a:lnTo>
                    <a:pt x="2041" y="38"/>
                  </a:lnTo>
                  <a:lnTo>
                    <a:pt x="2143" y="29"/>
                  </a:lnTo>
                  <a:lnTo>
                    <a:pt x="2247" y="22"/>
                  </a:lnTo>
                  <a:lnTo>
                    <a:pt x="2352" y="15"/>
                  </a:lnTo>
                  <a:lnTo>
                    <a:pt x="2458" y="10"/>
                  </a:lnTo>
                  <a:lnTo>
                    <a:pt x="2566" y="6"/>
                  </a:lnTo>
                  <a:lnTo>
                    <a:pt x="2675" y="3"/>
                  </a:lnTo>
                  <a:lnTo>
                    <a:pt x="2785" y="1"/>
                  </a:lnTo>
                  <a:lnTo>
                    <a:pt x="2896" y="0"/>
                  </a:lnTo>
                  <a:lnTo>
                    <a:pt x="3007" y="1"/>
                  </a:lnTo>
                  <a:lnTo>
                    <a:pt x="3117" y="3"/>
                  </a:lnTo>
                  <a:lnTo>
                    <a:pt x="3226" y="6"/>
                  </a:lnTo>
                  <a:lnTo>
                    <a:pt x="3333" y="10"/>
                  </a:lnTo>
                  <a:lnTo>
                    <a:pt x="3440" y="15"/>
                  </a:lnTo>
                  <a:lnTo>
                    <a:pt x="3545" y="22"/>
                  </a:lnTo>
                  <a:lnTo>
                    <a:pt x="3648" y="29"/>
                  </a:lnTo>
                  <a:lnTo>
                    <a:pt x="3750" y="38"/>
                  </a:lnTo>
                  <a:lnTo>
                    <a:pt x="3851" y="47"/>
                  </a:lnTo>
                  <a:lnTo>
                    <a:pt x="3950" y="58"/>
                  </a:lnTo>
                  <a:lnTo>
                    <a:pt x="4047" y="70"/>
                  </a:lnTo>
                  <a:lnTo>
                    <a:pt x="4142" y="82"/>
                  </a:lnTo>
                  <a:lnTo>
                    <a:pt x="4236" y="96"/>
                  </a:lnTo>
                  <a:lnTo>
                    <a:pt x="4327" y="111"/>
                  </a:lnTo>
                  <a:lnTo>
                    <a:pt x="4416" y="126"/>
                  </a:lnTo>
                  <a:lnTo>
                    <a:pt x="4504" y="143"/>
                  </a:lnTo>
                  <a:lnTo>
                    <a:pt x="4589" y="160"/>
                  </a:lnTo>
                  <a:lnTo>
                    <a:pt x="4672" y="178"/>
                  </a:lnTo>
                  <a:lnTo>
                    <a:pt x="4752" y="197"/>
                  </a:lnTo>
                  <a:lnTo>
                    <a:pt x="4831" y="217"/>
                  </a:lnTo>
                  <a:lnTo>
                    <a:pt x="4906" y="237"/>
                  </a:lnTo>
                  <a:lnTo>
                    <a:pt x="4979" y="259"/>
                  </a:lnTo>
                  <a:lnTo>
                    <a:pt x="5050" y="281"/>
                  </a:lnTo>
                  <a:lnTo>
                    <a:pt x="5118" y="304"/>
                  </a:lnTo>
                  <a:lnTo>
                    <a:pt x="5183" y="327"/>
                  </a:lnTo>
                  <a:lnTo>
                    <a:pt x="5245" y="351"/>
                  </a:lnTo>
                  <a:lnTo>
                    <a:pt x="5304" y="376"/>
                  </a:lnTo>
                  <a:lnTo>
                    <a:pt x="5360" y="402"/>
                  </a:lnTo>
                  <a:lnTo>
                    <a:pt x="5463" y="455"/>
                  </a:lnTo>
                  <a:lnTo>
                    <a:pt x="5553" y="510"/>
                  </a:lnTo>
                  <a:lnTo>
                    <a:pt x="5630" y="567"/>
                  </a:lnTo>
                  <a:lnTo>
                    <a:pt x="5692" y="626"/>
                  </a:lnTo>
                  <a:lnTo>
                    <a:pt x="5740" y="687"/>
                  </a:lnTo>
                  <a:lnTo>
                    <a:pt x="5773" y="750"/>
                  </a:lnTo>
                  <a:lnTo>
                    <a:pt x="5789" y="814"/>
                  </a:lnTo>
                  <a:lnTo>
                    <a:pt x="5791" y="846"/>
                  </a:lnTo>
                  <a:lnTo>
                    <a:pt x="5789" y="879"/>
                  </a:lnTo>
                  <a:lnTo>
                    <a:pt x="5773" y="943"/>
                  </a:lnTo>
                  <a:lnTo>
                    <a:pt x="5740" y="1005"/>
                  </a:lnTo>
                  <a:lnTo>
                    <a:pt x="5692" y="1066"/>
                  </a:lnTo>
                  <a:lnTo>
                    <a:pt x="5630" y="1125"/>
                  </a:lnTo>
                  <a:lnTo>
                    <a:pt x="5553" y="1183"/>
                  </a:lnTo>
                  <a:lnTo>
                    <a:pt x="5463" y="1238"/>
                  </a:lnTo>
                  <a:lnTo>
                    <a:pt x="5360" y="1291"/>
                  </a:lnTo>
                  <a:lnTo>
                    <a:pt x="5304" y="1316"/>
                  </a:lnTo>
                  <a:lnTo>
                    <a:pt x="5245" y="1341"/>
                  </a:lnTo>
                  <a:lnTo>
                    <a:pt x="5183" y="1365"/>
                  </a:lnTo>
                  <a:lnTo>
                    <a:pt x="5118" y="1389"/>
                  </a:lnTo>
                  <a:lnTo>
                    <a:pt x="5050" y="1412"/>
                  </a:lnTo>
                  <a:lnTo>
                    <a:pt x="4979" y="1434"/>
                  </a:lnTo>
                  <a:lnTo>
                    <a:pt x="4906" y="1455"/>
                  </a:lnTo>
                  <a:lnTo>
                    <a:pt x="4831" y="1476"/>
                  </a:lnTo>
                  <a:lnTo>
                    <a:pt x="4752" y="1495"/>
                  </a:lnTo>
                  <a:lnTo>
                    <a:pt x="4672" y="1514"/>
                  </a:lnTo>
                  <a:lnTo>
                    <a:pt x="4589" y="1533"/>
                  </a:lnTo>
                  <a:lnTo>
                    <a:pt x="4504" y="1550"/>
                  </a:lnTo>
                  <a:lnTo>
                    <a:pt x="4416" y="1566"/>
                  </a:lnTo>
                  <a:lnTo>
                    <a:pt x="4327" y="1582"/>
                  </a:lnTo>
                  <a:lnTo>
                    <a:pt x="4236" y="1596"/>
                  </a:lnTo>
                  <a:lnTo>
                    <a:pt x="4142" y="1610"/>
                  </a:lnTo>
                  <a:lnTo>
                    <a:pt x="4047" y="1623"/>
                  </a:lnTo>
                  <a:lnTo>
                    <a:pt x="3950" y="1634"/>
                  </a:lnTo>
                  <a:lnTo>
                    <a:pt x="3851" y="1645"/>
                  </a:lnTo>
                  <a:lnTo>
                    <a:pt x="3750" y="1655"/>
                  </a:lnTo>
                  <a:lnTo>
                    <a:pt x="3648" y="1663"/>
                  </a:lnTo>
                  <a:lnTo>
                    <a:pt x="3545" y="1671"/>
                  </a:lnTo>
                  <a:lnTo>
                    <a:pt x="3440" y="1677"/>
                  </a:lnTo>
                  <a:lnTo>
                    <a:pt x="3333" y="1683"/>
                  </a:lnTo>
                  <a:lnTo>
                    <a:pt x="3226" y="1687"/>
                  </a:lnTo>
                  <a:lnTo>
                    <a:pt x="3117" y="1690"/>
                  </a:lnTo>
                  <a:lnTo>
                    <a:pt x="3007" y="1692"/>
                  </a:lnTo>
                  <a:lnTo>
                    <a:pt x="2896" y="1692"/>
                  </a:lnTo>
                  <a:lnTo>
                    <a:pt x="2785" y="1692"/>
                  </a:lnTo>
                  <a:lnTo>
                    <a:pt x="2675" y="1690"/>
                  </a:lnTo>
                  <a:lnTo>
                    <a:pt x="2566" y="1687"/>
                  </a:lnTo>
                  <a:lnTo>
                    <a:pt x="2458" y="1683"/>
                  </a:lnTo>
                  <a:lnTo>
                    <a:pt x="2352" y="1677"/>
                  </a:lnTo>
                  <a:lnTo>
                    <a:pt x="2247" y="1671"/>
                  </a:lnTo>
                  <a:lnTo>
                    <a:pt x="2143" y="1663"/>
                  </a:lnTo>
                  <a:lnTo>
                    <a:pt x="2041" y="1655"/>
                  </a:lnTo>
                  <a:lnTo>
                    <a:pt x="1940" y="1645"/>
                  </a:lnTo>
                  <a:lnTo>
                    <a:pt x="1842" y="1634"/>
                  </a:lnTo>
                  <a:lnTo>
                    <a:pt x="1744" y="1623"/>
                  </a:lnTo>
                  <a:lnTo>
                    <a:pt x="1649" y="1610"/>
                  </a:lnTo>
                  <a:lnTo>
                    <a:pt x="1556" y="1596"/>
                  </a:lnTo>
                  <a:lnTo>
                    <a:pt x="1464" y="1582"/>
                  </a:lnTo>
                  <a:lnTo>
                    <a:pt x="1375" y="1566"/>
                  </a:lnTo>
                  <a:lnTo>
                    <a:pt x="1287" y="1550"/>
                  </a:lnTo>
                  <a:lnTo>
                    <a:pt x="1202" y="1533"/>
                  </a:lnTo>
                  <a:lnTo>
                    <a:pt x="1119" y="1514"/>
                  </a:lnTo>
                  <a:lnTo>
                    <a:pt x="1039" y="1495"/>
                  </a:lnTo>
                  <a:lnTo>
                    <a:pt x="961" y="1476"/>
                  </a:lnTo>
                  <a:lnTo>
                    <a:pt x="885" y="1455"/>
                  </a:lnTo>
                  <a:lnTo>
                    <a:pt x="812" y="1434"/>
                  </a:lnTo>
                  <a:lnTo>
                    <a:pt x="741" y="1412"/>
                  </a:lnTo>
                  <a:lnTo>
                    <a:pt x="674" y="1389"/>
                  </a:lnTo>
                  <a:lnTo>
                    <a:pt x="609" y="1365"/>
                  </a:lnTo>
                  <a:lnTo>
                    <a:pt x="546" y="1341"/>
                  </a:lnTo>
                  <a:lnTo>
                    <a:pt x="487" y="1316"/>
                  </a:lnTo>
                  <a:lnTo>
                    <a:pt x="431" y="1291"/>
                  </a:lnTo>
                  <a:lnTo>
                    <a:pt x="328" y="1238"/>
                  </a:lnTo>
                  <a:lnTo>
                    <a:pt x="238" y="1183"/>
                  </a:lnTo>
                  <a:lnTo>
                    <a:pt x="161" y="1125"/>
                  </a:lnTo>
                  <a:lnTo>
                    <a:pt x="99" y="1066"/>
                  </a:lnTo>
                  <a:lnTo>
                    <a:pt x="51" y="1005"/>
                  </a:lnTo>
                  <a:lnTo>
                    <a:pt x="19" y="943"/>
                  </a:lnTo>
                  <a:lnTo>
                    <a:pt x="2" y="879"/>
                  </a:lnTo>
                  <a:lnTo>
                    <a:pt x="0" y="846"/>
                  </a:lnTo>
                  <a:close/>
                </a:path>
              </a:pathLst>
            </a:custGeom>
            <a:noFill/>
            <a:ln w="15240">
              <a:solidFill>
                <a:srgbClr val="85122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1785918" y="21429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/>
              <a:t>SISTEMA SCOLASTICO FINLANDESE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560</TotalTime>
  <Words>609</Words>
  <Application>Microsoft Macintosh PowerPoint</Application>
  <PresentationFormat>Presentazione su schermo (4:3)</PresentationFormat>
  <Paragraphs>56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Constantia</vt:lpstr>
      <vt:lpstr>Wingdings 2</vt:lpstr>
      <vt:lpstr>Equinozio</vt:lpstr>
      <vt:lpstr>1_Equinozio</vt:lpstr>
      <vt:lpstr>Presentazione del Progetto  ERASMUS+ KA1 </vt:lpstr>
      <vt:lpstr>Il CPIA CL/EN in classe a Galway-Irlanda</vt:lpstr>
      <vt:lpstr>Gruppo ERASMUS + K1 in Irlanda</vt:lpstr>
      <vt:lpstr>BENVENUTI AD HELSINKI </vt:lpstr>
      <vt:lpstr>I referenti ERASMUS EUNEOS ci accolgono a Helsinki</vt:lpstr>
      <vt:lpstr>GRUPPO ERASMUS  DI ISTRUZIONE PER ADULTI EUROPEI</vt:lpstr>
      <vt:lpstr>DOCENTI CPIA SICILIANI:  CL/EN; PA 2; ME</vt:lpstr>
      <vt:lpstr>Lezione Gruppo  Erasmus c/o  Vantaa Educational College di Helsinki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FORMAZIONE E INTEGRAZIONE DEGLI IMMIGRATI</vt:lpstr>
      <vt:lpstr>Presentazione standard di PowerPoint</vt:lpstr>
      <vt:lpstr>Visita dei Laboratori Professionali Tecnici  Manutenzione Aerea</vt:lpstr>
      <vt:lpstr>Studenti… aspiranti Parrucchieri</vt:lpstr>
      <vt:lpstr>Studenti aspiranti Meccanici </vt:lpstr>
      <vt:lpstr>Laboratorio di falegnameria</vt:lpstr>
      <vt:lpstr>Studenti al lavoro</vt:lpstr>
      <vt:lpstr>Laboratorio per studenti aspiranti Muratori </vt:lpstr>
      <vt:lpstr>Studentesse aspiranti Sarte</vt:lpstr>
      <vt:lpstr>Palestra/Area relax per Docenti e Studenti</vt:lpstr>
      <vt:lpstr>Una delle tante sale-Docenti</vt:lpstr>
      <vt:lpstr>Robotica a scuola</vt:lpstr>
      <vt:lpstr>Dulcis in fundo... laboratorio per aspiranti pasticceri che tutti i giorni preparano per la mensa</vt:lpstr>
      <vt:lpstr>La cultura del libro… e oltre  in Finlandia</vt:lpstr>
      <vt:lpstr>Oodi Library</vt:lpstr>
      <vt:lpstr>Ancora all’Oodi Library</vt:lpstr>
      <vt:lpstr>In classe!</vt:lpstr>
      <vt:lpstr>CLASSDOJO</vt:lpstr>
      <vt:lpstr>CAMERA PEN-LEARNING</vt:lpstr>
      <vt:lpstr>Fine lavori: 50 ore intensive con Certificazione Finale!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</dc:title>
  <dc:creator>user</dc:creator>
  <cp:lastModifiedBy>Daniele Sommatino</cp:lastModifiedBy>
  <cp:revision>74</cp:revision>
  <dcterms:created xsi:type="dcterms:W3CDTF">2019-06-19T21:43:11Z</dcterms:created>
  <dcterms:modified xsi:type="dcterms:W3CDTF">2021-09-27T14:56:12Z</dcterms:modified>
</cp:coreProperties>
</file>